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1"/>
    <p:sldMasterId id="2147483947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8" r:id="rId1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1313"/>
    <a:srgbClr val="FF9F11"/>
    <a:srgbClr val="000099"/>
    <a:srgbClr val="555FFF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17" autoAdjust="0"/>
  </p:normalViewPr>
  <p:slideViewPr>
    <p:cSldViewPr>
      <p:cViewPr varScale="1">
        <p:scale>
          <a:sx n="89" d="100"/>
          <a:sy n="89" d="100"/>
        </p:scale>
        <p:origin x="12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, Dhrumil (Student)" userId="5e1fe572-9b4e-4508-a88f-258d6718cc46" providerId="ADAL" clId="{DF5454ED-69B6-4F1E-8814-188CB4AACA1B}"/>
    <pc:docChg chg="modSld">
      <pc:chgData name="Shah, Dhrumil (Student)" userId="5e1fe572-9b4e-4508-a88f-258d6718cc46" providerId="ADAL" clId="{DF5454ED-69B6-4F1E-8814-188CB4AACA1B}" dt="2026-02-17T18:23:37.816" v="6" actId="20577"/>
      <pc:docMkLst>
        <pc:docMk/>
      </pc:docMkLst>
      <pc:sldChg chg="modSp mod">
        <pc:chgData name="Shah, Dhrumil (Student)" userId="5e1fe572-9b4e-4508-a88f-258d6718cc46" providerId="ADAL" clId="{DF5454ED-69B6-4F1E-8814-188CB4AACA1B}" dt="2026-02-17T18:23:37.816" v="6" actId="20577"/>
        <pc:sldMkLst>
          <pc:docMk/>
          <pc:sldMk cId="148080218" sldId="256"/>
        </pc:sldMkLst>
        <pc:spChg chg="mod">
          <ac:chgData name="Shah, Dhrumil (Student)" userId="5e1fe572-9b4e-4508-a88f-258d6718cc46" providerId="ADAL" clId="{DF5454ED-69B6-4F1E-8814-188CB4AACA1B}" dt="2026-02-17T18:23:37.816" v="6" actId="20577"/>
          <ac:spMkLst>
            <pc:docMk/>
            <pc:sldMk cId="148080218" sldId="256"/>
            <ac:spMk id="3" creationId="{3851440A-8A62-4017-B215-4847FCD384C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B4ABB38C-1239-45F6-81C7-CBEAEF052E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EF9073D-6A5C-4926-BE2A-7C631A8833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60CFA09B-8F8E-4024-9702-C1356650D44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04135BCE-B9F4-4E5C-A0F7-C3251FB0BF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5B4E3A9-A7F9-461F-BF95-71237751C3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93E1861-698B-41F3-8222-79776CCA70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A7C19AF-3A99-4009-9B43-A0557EA821D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254E3B01-1F85-4DB0-A4A8-01C36A19407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6384E53-3A92-4DC3-B4FF-42C945082E4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1D6F19A7-2EF0-499A-AC86-6DD39A4E0D6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8D55B878-71D5-4D10-AA4A-641A2FEFF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80025FE-DBDF-4B05-A956-7F6A405409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57238"/>
            <a:ext cx="5040313" cy="3779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7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843" y="1122363"/>
            <a:ext cx="7371159" cy="2387600"/>
          </a:xfrm>
        </p:spPr>
        <p:txBody>
          <a:bodyPr anchor="b"/>
          <a:lstStyle>
            <a:lvl1pPr algn="l">
              <a:defRPr sz="33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843" y="3602038"/>
            <a:ext cx="7371159" cy="1655762"/>
          </a:xfrm>
        </p:spPr>
        <p:txBody>
          <a:bodyPr/>
          <a:lstStyle>
            <a:lvl1pPr marL="0" indent="0" algn="l">
              <a:buNone/>
              <a:defRPr sz="1350"/>
            </a:lvl1pPr>
            <a:lvl2pPr marL="257156" indent="0" algn="ctr">
              <a:buNone/>
              <a:defRPr sz="1125"/>
            </a:lvl2pPr>
            <a:lvl3pPr marL="514313" indent="0" algn="ctr">
              <a:buNone/>
              <a:defRPr sz="1013"/>
            </a:lvl3pPr>
            <a:lvl4pPr marL="771468" indent="0" algn="ctr">
              <a:buNone/>
              <a:defRPr sz="900"/>
            </a:lvl4pPr>
            <a:lvl5pPr marL="1028624" indent="0" algn="ctr">
              <a:buNone/>
              <a:defRPr sz="900"/>
            </a:lvl5pPr>
            <a:lvl6pPr marL="1285779" indent="0" algn="ctr">
              <a:buNone/>
              <a:defRPr sz="900"/>
            </a:lvl6pPr>
            <a:lvl7pPr marL="1542935" indent="0" algn="ctr">
              <a:buNone/>
              <a:defRPr sz="900"/>
            </a:lvl7pPr>
            <a:lvl8pPr marL="1800090" indent="0" algn="ctr">
              <a:buNone/>
              <a:defRPr sz="900"/>
            </a:lvl8pPr>
            <a:lvl9pPr marL="2057246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37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ECFE-1BFE-4D06-8ABF-DD131F151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D5C2F-64D6-4F93-96A0-BEB05DB25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E11F9-5899-46E5-8157-411B96EB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94D45-613A-49E8-8E97-8D787902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8D67-0359-4026-A356-A0E6279E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3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3452D-3F73-47E6-8D75-2923F7EC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1E0BA-DFFA-4587-A4FF-712FA3F5F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303ED-D030-494A-A1F8-42A466C7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2ACC-6EE2-409D-BE2B-0A892553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C47E2-96B5-48C4-86AB-F9870BC2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52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695E-84C4-47E3-B360-ADD28CD4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40E89-44E4-48BA-9613-69540B332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7B045-995B-4FE9-AA72-E29B3C0A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881A4-7E24-4794-AB82-770C64C0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8CA20-8230-41DD-B42E-C5D95DD8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941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F6DE-D266-4201-812C-68064AD5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1375-D595-42D9-AEDD-E8E347971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1DB9C-8102-485A-8616-1CF383A6B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9AEC0-1295-4D6E-8530-9906BC6A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24DCD-2B57-428B-8F19-569DD959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69CA8-0E32-48CD-810D-6BC9B1C9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126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8B6A-4169-4FA2-ABBB-CF22548B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00165-21C5-4C3E-82B7-F0140EA8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D515B-3B74-4965-9EB3-898F19005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8D8BD-3977-4D2C-B68F-3668F8A10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0B2F-7C45-4BA6-865D-91FC9DDB2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61BE1C-59E5-45C6-B871-EBF7B65E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FFF1A-3CB0-40A5-AF32-70C27478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82FE40-8923-4027-B41E-72B6E832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496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21A0-00E9-4AF0-BA36-6BFF79E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43944-FB57-424E-AE39-5C8E9591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BFD15-AD2D-4A08-9235-99506CDE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7074F-9EA4-4D8A-A413-D877E86D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147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2AA3A-ED9B-4E1F-B7D3-2F47CE72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7BCE8-8DA6-4EDC-BC5D-228F7607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ABBD5-F921-46E1-84CB-24AD9E1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998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805B-D1DD-4CD0-8829-2AAD1BCC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98EFD-1F19-4574-AED6-CE3FAAC59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DA53B-6DD5-4EE5-9016-8C092E765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B2D0B-8E97-4699-BD84-1F80927C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05D0B-EB66-40A9-8ECD-219A176C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EF740-BF08-4C78-9DEA-22092C14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366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C575-0FA7-4FF5-B85B-C142FABB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F3EFB-FD1E-4958-B380-885546264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E5DEC-26A0-4B3D-9947-4FFF8B352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275E7-4357-4C7E-A21E-09C92864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66292-17E1-4D1F-9D68-28258003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EEE6E-D6A5-4A3A-B9EF-8189A92B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80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10572-65F9-4A55-818D-4D87A056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08C6A-215E-4394-988A-E93264296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DA8AD-5C37-4CFB-9A4F-8262A6F1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7B8B-03C4-4CF1-9B5C-FB4B7961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3B680-DD8C-45A9-BE69-7157647D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363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71D49"/>
                </a:solidFill>
              </a:defRPr>
            </a:lvl1pPr>
            <a:lvl2pPr>
              <a:defRPr>
                <a:solidFill>
                  <a:srgbClr val="071D49"/>
                </a:solidFill>
              </a:defRPr>
            </a:lvl2pPr>
            <a:lvl3pPr>
              <a:defRPr>
                <a:solidFill>
                  <a:srgbClr val="071D49"/>
                </a:solidFill>
              </a:defRPr>
            </a:lvl3pPr>
            <a:lvl4pPr>
              <a:defRPr>
                <a:solidFill>
                  <a:srgbClr val="071D49"/>
                </a:solidFill>
              </a:defRPr>
            </a:lvl4pPr>
            <a:lvl5pPr>
              <a:defRPr>
                <a:solidFill>
                  <a:srgbClr val="071D4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4324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DCF6E-E0D0-4B1D-9F94-237AD6F37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4E840-131A-42C6-B69C-B18DD4B3B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7E1F1-34DB-4B96-8291-4B3421C5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9A21016-994B-4990-A86F-3941CC48A0A8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9559C-F0AF-4DD6-A6F8-585D94CA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7F8B-D0FD-4311-83C9-906C50A6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31111-287F-41BA-AF35-C8E49E3D3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74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071D49"/>
                </a:solidFill>
              </a:defRPr>
            </a:lvl1pPr>
            <a:lvl2pPr>
              <a:defRPr>
                <a:solidFill>
                  <a:srgbClr val="071D49"/>
                </a:solidFill>
              </a:defRPr>
            </a:lvl2pPr>
            <a:lvl3pPr>
              <a:defRPr>
                <a:solidFill>
                  <a:srgbClr val="071D49"/>
                </a:solidFill>
              </a:defRPr>
            </a:lvl3pPr>
            <a:lvl4pPr>
              <a:defRPr>
                <a:solidFill>
                  <a:srgbClr val="071D49"/>
                </a:solidFill>
              </a:defRPr>
            </a:lvl4pPr>
            <a:lvl5pPr>
              <a:defRPr>
                <a:solidFill>
                  <a:srgbClr val="071D4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071D49"/>
                </a:solidFill>
              </a:defRPr>
            </a:lvl1pPr>
            <a:lvl2pPr>
              <a:defRPr>
                <a:solidFill>
                  <a:srgbClr val="071D49"/>
                </a:solidFill>
              </a:defRPr>
            </a:lvl2pPr>
            <a:lvl3pPr>
              <a:defRPr>
                <a:solidFill>
                  <a:srgbClr val="071D49"/>
                </a:solidFill>
              </a:defRPr>
            </a:lvl3pPr>
            <a:lvl4pPr>
              <a:defRPr>
                <a:solidFill>
                  <a:srgbClr val="071D49"/>
                </a:solidFill>
              </a:defRPr>
            </a:lvl4pPr>
            <a:lvl5pPr>
              <a:defRPr>
                <a:solidFill>
                  <a:srgbClr val="071D4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0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4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91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>
                <a:solidFill>
                  <a:srgbClr val="071D49"/>
                </a:solidFill>
              </a:defRPr>
            </a:lvl1pPr>
            <a:lvl2pPr marL="257156" indent="0">
              <a:buNone/>
              <a:defRPr sz="788"/>
            </a:lvl2pPr>
            <a:lvl3pPr marL="514313" indent="0">
              <a:buNone/>
              <a:defRPr sz="675"/>
            </a:lvl3pPr>
            <a:lvl4pPr marL="771468" indent="0">
              <a:buNone/>
              <a:defRPr sz="563"/>
            </a:lvl4pPr>
            <a:lvl5pPr marL="1028624" indent="0">
              <a:buNone/>
              <a:defRPr sz="563"/>
            </a:lvl5pPr>
            <a:lvl6pPr marL="1285779" indent="0">
              <a:buNone/>
              <a:defRPr sz="563"/>
            </a:lvl6pPr>
            <a:lvl7pPr marL="1542935" indent="0">
              <a:buNone/>
              <a:defRPr sz="563"/>
            </a:lvl7pPr>
            <a:lvl8pPr marL="1800090" indent="0">
              <a:buNone/>
              <a:defRPr sz="563"/>
            </a:lvl8pPr>
            <a:lvl9pPr marL="2057246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0D11AFD2-379A-E343-808C-1E829097DF4D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889778" y="982663"/>
            <a:ext cx="4560757" cy="48958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6"/>
            <a:ext cx="4629150" cy="4873625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56" indent="0">
              <a:buNone/>
              <a:defRPr sz="1575"/>
            </a:lvl2pPr>
            <a:lvl3pPr marL="514313" indent="0">
              <a:buNone/>
              <a:defRPr sz="1350"/>
            </a:lvl3pPr>
            <a:lvl4pPr marL="771468" indent="0">
              <a:buNone/>
              <a:defRPr sz="1125"/>
            </a:lvl4pPr>
            <a:lvl5pPr marL="1028624" indent="0">
              <a:buNone/>
              <a:defRPr sz="1125"/>
            </a:lvl5pPr>
            <a:lvl6pPr marL="1285779" indent="0">
              <a:buNone/>
              <a:defRPr sz="1125"/>
            </a:lvl6pPr>
            <a:lvl7pPr marL="1542935" indent="0">
              <a:buNone/>
              <a:defRPr sz="1125"/>
            </a:lvl7pPr>
            <a:lvl8pPr marL="1800090" indent="0">
              <a:buNone/>
              <a:defRPr sz="1125"/>
            </a:lvl8pPr>
            <a:lvl9pPr marL="2057246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>
                <a:solidFill>
                  <a:srgbClr val="071D49"/>
                </a:solidFill>
              </a:defRPr>
            </a:lvl1pPr>
            <a:lvl2pPr marL="257156" indent="0">
              <a:buNone/>
              <a:defRPr sz="788"/>
            </a:lvl2pPr>
            <a:lvl3pPr marL="514313" indent="0">
              <a:buNone/>
              <a:defRPr sz="675"/>
            </a:lvl3pPr>
            <a:lvl4pPr marL="771468" indent="0">
              <a:buNone/>
              <a:defRPr sz="563"/>
            </a:lvl4pPr>
            <a:lvl5pPr marL="1028624" indent="0">
              <a:buNone/>
              <a:defRPr sz="563"/>
            </a:lvl5pPr>
            <a:lvl6pPr marL="1285779" indent="0">
              <a:buNone/>
              <a:defRPr sz="563"/>
            </a:lvl6pPr>
            <a:lvl7pPr marL="1542935" indent="0">
              <a:buNone/>
              <a:defRPr sz="563"/>
            </a:lvl7pPr>
            <a:lvl8pPr marL="1800090" indent="0">
              <a:buNone/>
              <a:defRPr sz="563"/>
            </a:lvl8pPr>
            <a:lvl9pPr marL="2057246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55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2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3068648"/>
            <a:ext cx="40386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3068638"/>
            <a:ext cx="4038600" cy="1452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673610"/>
            <a:ext cx="4038600" cy="1452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685749"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685749"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Copyright 2013 John Wiley &amp; Sons, Inc.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5974" y="6264533"/>
            <a:ext cx="452051" cy="365125"/>
          </a:xfrm>
          <a:prstGeom prst="rect">
            <a:avLst/>
          </a:prstGeom>
        </p:spPr>
        <p:txBody>
          <a:bodyPr/>
          <a:lstStyle>
            <a:lvl1pPr defTabSz="685749"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A1F0DBE-26C0-4298-84D3-C5D243709A9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0290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56" indent="0" algn="ctr">
              <a:buNone/>
              <a:defRPr sz="1125"/>
            </a:lvl2pPr>
            <a:lvl3pPr marL="514313" indent="0" algn="ctr">
              <a:buNone/>
              <a:defRPr sz="1013"/>
            </a:lvl3pPr>
            <a:lvl4pPr marL="771468" indent="0" algn="ctr">
              <a:buNone/>
              <a:defRPr sz="900"/>
            </a:lvl4pPr>
            <a:lvl5pPr marL="1028624" indent="0" algn="ctr">
              <a:buNone/>
              <a:defRPr sz="900"/>
            </a:lvl5pPr>
            <a:lvl6pPr marL="1285779" indent="0" algn="ctr">
              <a:buNone/>
              <a:defRPr sz="900"/>
            </a:lvl6pPr>
            <a:lvl7pPr marL="1542935" indent="0" algn="ctr">
              <a:buNone/>
              <a:defRPr sz="900"/>
            </a:lvl7pPr>
            <a:lvl8pPr marL="1800090" indent="0" algn="ctr">
              <a:buNone/>
              <a:defRPr sz="900"/>
            </a:lvl8pPr>
            <a:lvl9pPr marL="205724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2013 John Wiley &amp; Sons, Inc.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17B3BF1F-0985-4F38-A862-4B1AD9F28D3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84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927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4" r:id="rId8"/>
    <p:sldLayoutId id="2147483945" r:id="rId9"/>
  </p:sldLayoutIdLst>
  <p:hf sldNum="0" hdr="0" ftr="0" dt="0"/>
  <p:txStyles>
    <p:titleStyle>
      <a:lvl1pPr algn="l" defTabSz="514313" rtl="0" eaLnBrk="1" latinLnBrk="0" hangingPunct="1">
        <a:lnSpc>
          <a:spcPct val="90000"/>
        </a:lnSpc>
        <a:spcBef>
          <a:spcPct val="0"/>
        </a:spcBef>
        <a:buNone/>
        <a:defRPr sz="2475" b="1" i="0" kern="1200">
          <a:solidFill>
            <a:schemeClr val="tx1"/>
          </a:solidFill>
          <a:latin typeface="ARU Raisonne DemiBold" panose="020B0503040202040103" pitchFamily="34" charset="0"/>
          <a:ea typeface="+mj-ea"/>
          <a:cs typeface="+mj-cs"/>
        </a:defRPr>
      </a:lvl1pPr>
    </p:titleStyle>
    <p:bodyStyle>
      <a:lvl1pPr marL="128579" indent="-128579" algn="l" defTabSz="51431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b="0" i="0" kern="1200">
          <a:solidFill>
            <a:srgbClr val="071D49"/>
          </a:solidFill>
          <a:latin typeface="Raleway" panose="020B0503030101060003" pitchFamily="34" charset="77"/>
          <a:ea typeface="+mn-ea"/>
          <a:cs typeface="+mn-cs"/>
        </a:defRPr>
      </a:lvl1pPr>
      <a:lvl2pPr marL="385736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b="0" i="0" kern="1200">
          <a:solidFill>
            <a:srgbClr val="071D49"/>
          </a:solidFill>
          <a:latin typeface="Raleway" panose="020B0503030101060003" pitchFamily="34" charset="77"/>
          <a:ea typeface="+mn-ea"/>
          <a:cs typeface="+mn-cs"/>
        </a:defRPr>
      </a:lvl2pPr>
      <a:lvl3pPr marL="642890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b="0" i="0" kern="1200">
          <a:solidFill>
            <a:srgbClr val="071D49"/>
          </a:solidFill>
          <a:latin typeface="Raleway" panose="020B0503030101060003" pitchFamily="34" charset="77"/>
          <a:ea typeface="+mn-ea"/>
          <a:cs typeface="+mn-cs"/>
        </a:defRPr>
      </a:lvl3pPr>
      <a:lvl4pPr marL="900046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b="0" i="0" kern="1200">
          <a:solidFill>
            <a:srgbClr val="071D49"/>
          </a:solidFill>
          <a:latin typeface="Raleway" panose="020B0503030101060003" pitchFamily="34" charset="77"/>
          <a:ea typeface="+mn-ea"/>
          <a:cs typeface="+mn-cs"/>
        </a:defRPr>
      </a:lvl4pPr>
      <a:lvl5pPr marL="1157201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b="0" i="0" kern="1200">
          <a:solidFill>
            <a:srgbClr val="071D49"/>
          </a:solidFill>
          <a:latin typeface="Raleway" panose="020B0503030101060003" pitchFamily="34" charset="77"/>
          <a:ea typeface="+mn-ea"/>
          <a:cs typeface="+mn-cs"/>
        </a:defRPr>
      </a:lvl5pPr>
      <a:lvl6pPr marL="1414358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13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7EE95-6633-4FE0-A3B6-5D5106F7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2E19E-B4AB-4EBC-8BE1-1350664B4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D01F8FA-DF6E-41D2-8B40-958098DBFF5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55"/>
          <a:stretch>
            <a:fillRect/>
          </a:stretch>
        </p:blipFill>
        <p:spPr bwMode="auto">
          <a:xfrm>
            <a:off x="3259138" y="2259012"/>
            <a:ext cx="5884862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65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7905750" cy="893762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Deep Learning in Cancer: Advancing Precision Medicine</a:t>
            </a:r>
            <a:endParaRPr lang="en-US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51440A-8A62-4017-B215-4847FCD384C6}"/>
              </a:ext>
            </a:extLst>
          </p:cNvPr>
          <p:cNvSpPr txBox="1">
            <a:spLocks/>
          </p:cNvSpPr>
          <p:nvPr/>
        </p:nvSpPr>
        <p:spPr>
          <a:xfrm>
            <a:off x="533399" y="2667000"/>
            <a:ext cx="5640977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MOD002602 </a:t>
            </a:r>
          </a:p>
          <a:p>
            <a:pPr algn="l"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Element 010: Component 2</a:t>
            </a:r>
          </a:p>
          <a:p>
            <a:pPr algn="l" fontAlgn="auto"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Student ID: 	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*******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Student Name:  	Dhrumil Shah</a:t>
            </a:r>
          </a:p>
          <a:p>
            <a:pPr algn="l"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Presentation Date:	15/04/2024</a:t>
            </a:r>
          </a:p>
        </p:txBody>
      </p:sp>
    </p:spTree>
    <p:extLst>
      <p:ext uri="{BB962C8B-B14F-4D97-AF65-F5344CB8AC3E}">
        <p14:creationId xmlns:p14="http://schemas.microsoft.com/office/powerpoint/2010/main" val="1480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Review: Intro to Deep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5082F-00D4-D318-01D7-89366270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has been a great success in using Machine Learning, or specifically Deep Learning, in recognition as well as differentiation of images.</a:t>
            </a:r>
          </a:p>
          <a:p>
            <a:endParaRPr lang="en-IN" dirty="0"/>
          </a:p>
          <a:p>
            <a:r>
              <a:rPr lang="en-IN" dirty="0"/>
              <a:t>(</a:t>
            </a:r>
            <a:r>
              <a:rPr lang="en-IN" dirty="0" err="1"/>
              <a:t>Mzurikwao</a:t>
            </a:r>
            <a:r>
              <a:rPr lang="en-IN" dirty="0"/>
              <a:t> et al., 2020) Figure shows images per cancer cell lines sample processed by application of machine learning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8CB8-57B0-574B-9657-5E9A397A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3884371" cy="224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Review: ML-DL in Cancer Prognosis Prediction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5082F-00D4-D318-01D7-89366270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most common type of cancer include breast cancer, prostate cancer, and lung cancer. (National Cancer Institute, 2023). These cancers are </a:t>
            </a:r>
            <a:r>
              <a:rPr lang="en-IN" b="1" dirty="0"/>
              <a:t>easier to diagnose </a:t>
            </a:r>
            <a:r>
              <a:rPr lang="en-IN" dirty="0"/>
              <a:t>through</a:t>
            </a:r>
            <a:r>
              <a:rPr lang="en-IN" b="1" dirty="0"/>
              <a:t> image recognition</a:t>
            </a:r>
            <a:r>
              <a:rPr lang="en-IN" dirty="0"/>
              <a:t>, however </a:t>
            </a:r>
            <a:r>
              <a:rPr lang="en-IN" b="1" dirty="0"/>
              <a:t>traditional methods </a:t>
            </a:r>
            <a:r>
              <a:rPr lang="en-IN" dirty="0"/>
              <a:t>have proven to be </a:t>
            </a:r>
            <a:r>
              <a:rPr lang="en-IN" b="1" dirty="0"/>
              <a:t>unreliable</a:t>
            </a:r>
            <a:r>
              <a:rPr lang="en-IN" dirty="0"/>
              <a:t> and </a:t>
            </a:r>
            <a:r>
              <a:rPr lang="en-IN" b="1" dirty="0"/>
              <a:t>arduous</a:t>
            </a:r>
            <a:r>
              <a:rPr lang="en-IN" dirty="0"/>
              <a:t>. But with already available large amounts of cancer diagnosis data has paved </a:t>
            </a:r>
            <a:r>
              <a:rPr lang="en-IN" b="1" dirty="0"/>
              <a:t>a new path</a:t>
            </a:r>
            <a:r>
              <a:rPr lang="en-IN" dirty="0"/>
              <a:t> in training of </a:t>
            </a:r>
            <a:r>
              <a:rPr lang="en-IN" b="1" dirty="0"/>
              <a:t>Deep learning models </a:t>
            </a:r>
            <a:r>
              <a:rPr lang="en-IN" dirty="0"/>
              <a:t>specifically designed to predict the risk of cancer. (</a:t>
            </a:r>
            <a:r>
              <a:rPr lang="en-IN" dirty="0" err="1"/>
              <a:t>Daneshjou</a:t>
            </a:r>
            <a:r>
              <a:rPr lang="en-IN" dirty="0"/>
              <a:t> et al., 2021)</a:t>
            </a:r>
          </a:p>
          <a:p>
            <a:r>
              <a:rPr lang="en-IN" dirty="0"/>
              <a:t> </a:t>
            </a:r>
            <a:r>
              <a:rPr lang="en-US" dirty="0"/>
              <a:t>Deep learning is </a:t>
            </a:r>
            <a:r>
              <a:rPr lang="en-US" b="1" dirty="0"/>
              <a:t>good at sorting images</a:t>
            </a:r>
            <a:r>
              <a:rPr lang="en-US" dirty="0"/>
              <a:t>, like </a:t>
            </a:r>
            <a:r>
              <a:rPr lang="en-US" b="1" dirty="0"/>
              <a:t>spotting skin cancer in photos</a:t>
            </a:r>
            <a:r>
              <a:rPr lang="en-US" dirty="0"/>
              <a:t>. It uses complex neural networks, especially convolutional neural networks </a:t>
            </a:r>
            <a:r>
              <a:rPr lang="en-US" b="1" dirty="0"/>
              <a:t>(CNNs), </a:t>
            </a:r>
            <a:r>
              <a:rPr lang="en-US" dirty="0"/>
              <a:t>trained on large datasets covering many categories, to understand image details by </a:t>
            </a:r>
            <a:r>
              <a:rPr lang="en-US" b="1" dirty="0"/>
              <a:t>mimicking how our brains process </a:t>
            </a:r>
            <a:r>
              <a:rPr lang="en-US" dirty="0"/>
              <a:t>visuals. With training on labeled images, the network gets better at recognizing features and refining its layers to classify things more accurately. (</a:t>
            </a:r>
            <a:r>
              <a:rPr lang="en-US" dirty="0" err="1"/>
              <a:t>Daneshjou</a:t>
            </a:r>
            <a:r>
              <a:rPr lang="en-US" dirty="0"/>
              <a:t> et al., 2021)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9E6F3-4062-9819-945E-85ADD9BA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48200"/>
            <a:ext cx="3505200" cy="19748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77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Review: ML-DL in Cancer Prognosis Prediction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5082F-00D4-D318-01D7-89366270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training, labeled images of skin lesions are fed into the neural network. The images undergo processes like </a:t>
            </a:r>
            <a:r>
              <a:rPr lang="en-US" b="1" dirty="0"/>
              <a:t>feature extraction </a:t>
            </a:r>
            <a:r>
              <a:rPr lang="en-US" dirty="0"/>
              <a:t>(convolutions) and </a:t>
            </a:r>
            <a:r>
              <a:rPr lang="en-US" b="1" dirty="0"/>
              <a:t>simplification</a:t>
            </a:r>
            <a:r>
              <a:rPr lang="en-US" dirty="0"/>
              <a:t> (pooling) to help the CNNs grasp image details. As the network learns these details, it </a:t>
            </a:r>
            <a:r>
              <a:rPr lang="en-US" b="1" dirty="0"/>
              <a:t>adjusts</a:t>
            </a:r>
            <a:r>
              <a:rPr lang="en-US" dirty="0"/>
              <a:t> its weights to better </a:t>
            </a:r>
            <a:r>
              <a:rPr lang="en-US" b="1" dirty="0"/>
              <a:t>classify the images </a:t>
            </a:r>
            <a:r>
              <a:rPr lang="en-US" dirty="0"/>
              <a:t>correctly. For instance, in this scenario, it determines whether an image shows a harmless nevus or a melanoma.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6F65D-AA66-934E-9173-8AA73B3B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78519"/>
            <a:ext cx="5202728" cy="1899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4BEDA-32FB-1F62-DBC6-1070F97A4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550" y="3429000"/>
            <a:ext cx="4403276" cy="11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0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Methodologies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B3FD114-A9A0-0652-9B01-C50D6C4D8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773" y="1447800"/>
            <a:ext cx="7194454" cy="5228758"/>
          </a:xfrm>
        </p:spPr>
      </p:pic>
    </p:spTree>
    <p:extLst>
      <p:ext uri="{BB962C8B-B14F-4D97-AF65-F5344CB8AC3E}">
        <p14:creationId xmlns:p14="http://schemas.microsoft.com/office/powerpoint/2010/main" val="383819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3C845-A1D2-F05D-B95B-43F53EEED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Deep Learning Networks have proven unparallelly </a:t>
            </a:r>
            <a:r>
              <a:rPr lang="en-IN" b="1" dirty="0"/>
              <a:t>useful in prediction of cancer </a:t>
            </a:r>
            <a:r>
              <a:rPr lang="en-IN" dirty="0"/>
              <a:t>in </a:t>
            </a:r>
            <a:r>
              <a:rPr lang="en-IN" b="1" dirty="0"/>
              <a:t>early stages </a:t>
            </a:r>
            <a:r>
              <a:rPr lang="en-IN" dirty="0"/>
              <a:t>through image recognition, however there are still many </a:t>
            </a:r>
            <a:r>
              <a:rPr lang="en-IN" b="1" dirty="0"/>
              <a:t>biased datasets that need to be improved</a:t>
            </a:r>
            <a:r>
              <a:rPr lang="en-IN" dirty="0"/>
              <a:t>.</a:t>
            </a:r>
          </a:p>
          <a:p>
            <a:r>
              <a:rPr lang="en-IN" dirty="0"/>
              <a:t>Early prediction and personalised treatment plans generated using a large amount of diverse data can help </a:t>
            </a:r>
            <a:r>
              <a:rPr lang="en-IN" b="1" dirty="0"/>
              <a:t>reduce causalities by a huge margin</a:t>
            </a:r>
            <a:r>
              <a:rPr lang="en-IN" dirty="0"/>
              <a:t>.</a:t>
            </a:r>
          </a:p>
          <a:p>
            <a:r>
              <a:rPr lang="en-IN" dirty="0"/>
              <a:t>Many Deep Learning CNNs have </a:t>
            </a:r>
            <a:r>
              <a:rPr lang="en-IN" b="1" dirty="0"/>
              <a:t>surpassed traditional methods </a:t>
            </a:r>
            <a:r>
              <a:rPr lang="en-IN" dirty="0"/>
              <a:t>in terms of </a:t>
            </a:r>
            <a:r>
              <a:rPr lang="en-IN" b="1" dirty="0"/>
              <a:t>accuracy</a:t>
            </a:r>
            <a:r>
              <a:rPr lang="en-IN" dirty="0"/>
              <a:t>, </a:t>
            </a:r>
            <a:r>
              <a:rPr lang="en-IN" b="1" dirty="0"/>
              <a:t>sensitivity</a:t>
            </a:r>
            <a:r>
              <a:rPr lang="en-IN" dirty="0"/>
              <a:t>, and </a:t>
            </a:r>
            <a:r>
              <a:rPr lang="en-IN" b="1" dirty="0"/>
              <a:t>specificity</a:t>
            </a:r>
            <a:r>
              <a:rPr lang="en-IN" dirty="0"/>
              <a:t>, however this technology might prove to be costlier for now due to </a:t>
            </a:r>
            <a:r>
              <a:rPr lang="en-IN" b="1" dirty="0"/>
              <a:t>limited growth in the subject</a:t>
            </a:r>
            <a:r>
              <a:rPr lang="en-IN" dirty="0"/>
              <a:t>.</a:t>
            </a:r>
          </a:p>
          <a:p>
            <a:r>
              <a:rPr lang="en-IN" dirty="0"/>
              <a:t>Deep Learning models are </a:t>
            </a:r>
            <a:r>
              <a:rPr lang="en-IN" b="1" dirty="0"/>
              <a:t>ready to be integrated </a:t>
            </a:r>
            <a:r>
              <a:rPr lang="en-IN" dirty="0"/>
              <a:t>in the current workflow, however there is still a </a:t>
            </a:r>
            <a:r>
              <a:rPr lang="en-IN" b="1" dirty="0"/>
              <a:t>need for more training and awareness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43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3C845-A1D2-F05D-B95B-43F53EEED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Future Research </a:t>
            </a:r>
            <a:r>
              <a:rPr lang="en-IN" dirty="0"/>
              <a:t>in the field of Deep Learning in Cancer prognosis prediction has a potential to discover areas where further investigation is needed, such as </a:t>
            </a:r>
            <a:r>
              <a:rPr lang="en-IN" b="1" dirty="0"/>
              <a:t>refining</a:t>
            </a:r>
            <a:r>
              <a:rPr lang="en-IN" dirty="0"/>
              <a:t> the modern Deep Learning </a:t>
            </a:r>
            <a:r>
              <a:rPr lang="en-IN" b="1" dirty="0"/>
              <a:t>architecture</a:t>
            </a:r>
            <a:r>
              <a:rPr lang="en-IN" dirty="0"/>
              <a:t>, </a:t>
            </a:r>
            <a:r>
              <a:rPr lang="en-IN" b="1" dirty="0"/>
              <a:t>exploring</a:t>
            </a:r>
            <a:r>
              <a:rPr lang="en-IN" dirty="0"/>
              <a:t> novel data sources, or </a:t>
            </a:r>
            <a:r>
              <a:rPr lang="en-IN" b="1" dirty="0"/>
              <a:t>conducting</a:t>
            </a:r>
            <a:r>
              <a:rPr lang="en-IN" dirty="0"/>
              <a:t> clinical validation </a:t>
            </a:r>
            <a:r>
              <a:rPr lang="en-IN" b="1" dirty="0"/>
              <a:t>studies</a:t>
            </a:r>
            <a:r>
              <a:rPr lang="en-IN" dirty="0"/>
              <a:t> on patients.</a:t>
            </a:r>
          </a:p>
          <a:p>
            <a:endParaRPr lang="en-IN" dirty="0"/>
          </a:p>
          <a:p>
            <a:r>
              <a:rPr lang="en-IN" dirty="0"/>
              <a:t>Deep Learning technology is still a growing subject with </a:t>
            </a:r>
            <a:r>
              <a:rPr lang="en-IN" b="1" dirty="0"/>
              <a:t>unexplored depths</a:t>
            </a:r>
            <a:r>
              <a:rPr lang="en-IN" dirty="0"/>
              <a:t>, but this </a:t>
            </a:r>
            <a:r>
              <a:rPr lang="en-IN" b="1" dirty="0"/>
              <a:t>rise in the popularity </a:t>
            </a:r>
            <a:r>
              <a:rPr lang="en-IN" dirty="0"/>
              <a:t>of its use in medical sector, with collaborations and innovations from </a:t>
            </a:r>
            <a:r>
              <a:rPr lang="en-IN" b="1" dirty="0"/>
              <a:t>IBM Watson for Oncology</a:t>
            </a:r>
            <a:r>
              <a:rPr lang="en-IN" dirty="0"/>
              <a:t>, </a:t>
            </a:r>
            <a:r>
              <a:rPr lang="en-IN" b="1" dirty="0"/>
              <a:t>DeepMind Health</a:t>
            </a:r>
            <a:r>
              <a:rPr lang="en-IN" dirty="0"/>
              <a:t>, </a:t>
            </a:r>
            <a:r>
              <a:rPr lang="en-IN" b="1" dirty="0"/>
              <a:t>Google Health </a:t>
            </a:r>
            <a:r>
              <a:rPr lang="en-IN" dirty="0"/>
              <a:t>and many more, will open </a:t>
            </a:r>
            <a:r>
              <a:rPr lang="en-IN" b="1" dirty="0"/>
              <a:t>new opportunities </a:t>
            </a:r>
            <a:r>
              <a:rPr lang="en-IN" dirty="0"/>
              <a:t>and </a:t>
            </a:r>
            <a:r>
              <a:rPr lang="en-IN" b="1" dirty="0"/>
              <a:t>solutions</a:t>
            </a:r>
            <a:r>
              <a:rPr lang="en-IN" dirty="0"/>
              <a:t> to the growing dangers of cancer.</a:t>
            </a:r>
          </a:p>
        </p:txBody>
      </p:sp>
    </p:spTree>
    <p:extLst>
      <p:ext uri="{BB962C8B-B14F-4D97-AF65-F5344CB8AC3E}">
        <p14:creationId xmlns:p14="http://schemas.microsoft.com/office/powerpoint/2010/main" val="76446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214E-6627-C183-D7D1-96A5F142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0F4B-6DE5-2AF1-4445-82DD6BF6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19747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Lauzon, F. Q. (2012). An introduction to deep learning. In </a:t>
            </a:r>
            <a:r>
              <a:rPr lang="en-US" sz="1400" i="1" dirty="0"/>
              <a:t>2012 11th International Conference on Information Science, Signal Processing and their Applications (ISSPA) </a:t>
            </a:r>
            <a:r>
              <a:rPr lang="en-US" sz="1400" dirty="0"/>
              <a:t>(pp. 1438-1439). Montreal, QC, Canada. </a:t>
            </a:r>
            <a:r>
              <a:rPr lang="en-US" sz="1400" dirty="0" err="1"/>
              <a:t>doi</a:t>
            </a:r>
            <a:r>
              <a:rPr lang="en-US" sz="1400" dirty="0"/>
              <a:t>: 10.1109/ISSPA.2012.6310529.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 err="1"/>
              <a:t>Hatt</a:t>
            </a:r>
            <a:r>
              <a:rPr lang="en-IN" sz="1400" dirty="0"/>
              <a:t>, M., Parmar, C., Qi, J., &amp; El </a:t>
            </a:r>
            <a:r>
              <a:rPr lang="en-IN" sz="1400" dirty="0" err="1"/>
              <a:t>Naqa</a:t>
            </a:r>
            <a:r>
              <a:rPr lang="en-IN" sz="1400" dirty="0"/>
              <a:t>, I. (2019). Machine (Deep) Learning Methods for Image Processing and Radiomics. </a:t>
            </a:r>
            <a:r>
              <a:rPr lang="en-IN" sz="1400" i="1" dirty="0"/>
              <a:t>IEEE Transactions on Radiation and Plasma Medical Sciences</a:t>
            </a:r>
            <a:r>
              <a:rPr lang="en-IN" sz="1400" dirty="0"/>
              <a:t>, 3(2), 104-108. </a:t>
            </a:r>
            <a:r>
              <a:rPr lang="en-IN" sz="1400" dirty="0" err="1"/>
              <a:t>doi</a:t>
            </a:r>
            <a:r>
              <a:rPr lang="en-IN" sz="1400" dirty="0"/>
              <a:t>: 10.1109/TRPMS.2019.2899538.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Baker, C. &amp; Mansfield, Z., 2023. Cancer statistics for England. [Online] Available at: https://commonslibrary.parliament.uk/research-briefings/sn06887/ [Accessed 19 February 2024].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Choi, R. Y., </a:t>
            </a:r>
            <a:r>
              <a:rPr lang="en-US" sz="1400" dirty="0" err="1"/>
              <a:t>Coyner</a:t>
            </a:r>
            <a:r>
              <a:rPr lang="en-US" sz="1400" dirty="0"/>
              <a:t>, A. S., </a:t>
            </a:r>
            <a:r>
              <a:rPr lang="en-US" sz="1400" dirty="0" err="1"/>
              <a:t>Kalpathy</a:t>
            </a:r>
            <a:r>
              <a:rPr lang="en-US" sz="1400" dirty="0"/>
              <a:t>-Cramer, J., Chiang, M. F., and Campbell, J. P. (2020) 'Introduction to machine learning, neural networks, and deep learning', Translational Vision Science &amp; Technology, 9(2), p. 14.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Mzurikwao</a:t>
            </a:r>
            <a:r>
              <a:rPr lang="en-US" sz="1400" dirty="0"/>
              <a:t>, D., Khan, M. U., Samuel, O. W., et al. (2020). Towards image-based cancer cell lines authentication using deep neural networks. Scientific Reports, 10, 19857. https://doi.org/10.1038/s41598-020-76670-6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Daneshjou</a:t>
            </a:r>
            <a:r>
              <a:rPr lang="en-US" sz="1400" dirty="0"/>
              <a:t>, R., He, B., Ouyang, D., &amp; Zou, J. Y. (2021). How to evaluate deep learning for cancer diagnostics – factors and recommendations. </a:t>
            </a:r>
            <a:r>
              <a:rPr lang="en-US" sz="1400" dirty="0" err="1"/>
              <a:t>Biochimica</a:t>
            </a:r>
            <a:r>
              <a:rPr lang="en-US" sz="1400" dirty="0"/>
              <a:t> et </a:t>
            </a:r>
            <a:r>
              <a:rPr lang="en-US" sz="1400" dirty="0" err="1"/>
              <a:t>Biophysica</a:t>
            </a:r>
            <a:r>
              <a:rPr lang="en-US" sz="1400" dirty="0"/>
              <a:t> Acta. Reviews on Cancer, 1875(2), 188515–188515. https://doi.org/10.1016/j.bbcan.2021.188515.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National Cancer Institute. (2023). Common Cancer Types. Retrieved from https://www.cancer.gov/types/common-cancers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3688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3B2-642A-5A72-EEB1-314FEA6F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2029A-E1D6-5740-642E-CAD61B42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Deep Learning </a:t>
            </a:r>
            <a:r>
              <a:rPr lang="en-IN" dirty="0"/>
              <a:t>is a subset of </a:t>
            </a:r>
            <a:r>
              <a:rPr lang="en-IN" b="1" dirty="0"/>
              <a:t>Machine Learning </a:t>
            </a:r>
            <a:r>
              <a:rPr lang="en-IN" dirty="0"/>
              <a:t>that involves passing a lot of data through Neural Network, known as Deep Neural Networks, to facilitate automatically learning the inherent pattern within the dataset captured by the model. (Lauzon, 2012)</a:t>
            </a:r>
          </a:p>
          <a:p>
            <a:r>
              <a:rPr lang="en-IN" b="1" dirty="0"/>
              <a:t>In medical imaging</a:t>
            </a:r>
            <a:r>
              <a:rPr lang="en-IN" dirty="0"/>
              <a:t>, the use of deep machine learning for image segmentation, classification, detection, as well as filtering and denoising has seen a significant </a:t>
            </a:r>
            <a:r>
              <a:rPr lang="en-IN" b="1" dirty="0"/>
              <a:t>increase in recent years</a:t>
            </a:r>
            <a:r>
              <a:rPr lang="en-IN" dirty="0"/>
              <a:t>. (</a:t>
            </a:r>
            <a:r>
              <a:rPr lang="en-IN" dirty="0" err="1"/>
              <a:t>Hatt</a:t>
            </a:r>
            <a:r>
              <a:rPr lang="en-IN" dirty="0"/>
              <a:t> et al., 2019)</a:t>
            </a:r>
          </a:p>
          <a:p>
            <a:r>
              <a:rPr lang="en-IN" dirty="0"/>
              <a:t>As such, this technology can be a </a:t>
            </a:r>
            <a:r>
              <a:rPr lang="en-IN" b="1" dirty="0"/>
              <a:t>great tool to tackle cancer predictions </a:t>
            </a:r>
            <a:r>
              <a:rPr lang="en-IN" dirty="0"/>
              <a:t>and treatment. According to a survey conducted in </a:t>
            </a:r>
            <a:r>
              <a:rPr lang="en-IN" b="1" dirty="0"/>
              <a:t>2020</a:t>
            </a:r>
            <a:r>
              <a:rPr lang="en-IN" dirty="0"/>
              <a:t>, the </a:t>
            </a:r>
            <a:r>
              <a:rPr lang="en-IN" b="1" dirty="0"/>
              <a:t>number of deaths </a:t>
            </a:r>
            <a:r>
              <a:rPr lang="en-IN" dirty="0"/>
              <a:t>has </a:t>
            </a:r>
            <a:r>
              <a:rPr lang="en-IN" b="1" dirty="0"/>
              <a:t>increased</a:t>
            </a:r>
            <a:r>
              <a:rPr lang="en-IN" dirty="0"/>
              <a:t> by around </a:t>
            </a:r>
            <a:r>
              <a:rPr lang="en-IN" b="1" dirty="0"/>
              <a:t>6%</a:t>
            </a:r>
            <a:r>
              <a:rPr lang="en-IN" dirty="0"/>
              <a:t> compared to 2001. (Baker &amp; Mansfield, 2023). Use of deep learning models to </a:t>
            </a:r>
            <a:r>
              <a:rPr lang="en-IN" b="1" dirty="0"/>
              <a:t>improve early detection </a:t>
            </a:r>
            <a:r>
              <a:rPr lang="en-IN" dirty="0"/>
              <a:t>of various cancers can significantly </a:t>
            </a:r>
            <a:r>
              <a:rPr lang="en-IN" b="1" dirty="0"/>
              <a:t>reduce the risk </a:t>
            </a:r>
            <a:r>
              <a:rPr lang="en-IN" dirty="0"/>
              <a:t>and increase the treatment </a:t>
            </a:r>
            <a:r>
              <a:rPr lang="en-IN" b="1" dirty="0"/>
              <a:t>success rate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436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ECE1-3EDC-8BD1-AA80-72380132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Aim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8ADF-1057-FDF6-F4A9-4D9FED1DC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Aim: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</a:t>
            </a:r>
            <a:r>
              <a:rPr lang="en-US" b="1" dirty="0"/>
              <a:t>enhance early detection </a:t>
            </a:r>
            <a:r>
              <a:rPr lang="en-US" dirty="0"/>
              <a:t>and </a:t>
            </a:r>
            <a:r>
              <a:rPr lang="en-US" b="1" dirty="0"/>
              <a:t>treatment</a:t>
            </a:r>
            <a:r>
              <a:rPr lang="en-US" dirty="0"/>
              <a:t> of </a:t>
            </a:r>
            <a:r>
              <a:rPr lang="en-US" b="1" dirty="0"/>
              <a:t>various cancers </a:t>
            </a:r>
            <a:r>
              <a:rPr lang="en-US" dirty="0"/>
              <a:t>through the application of </a:t>
            </a:r>
            <a:r>
              <a:rPr lang="en-US" b="1" dirty="0"/>
              <a:t>deep learning </a:t>
            </a:r>
            <a:r>
              <a:rPr lang="en-US" dirty="0"/>
              <a:t>in </a:t>
            </a:r>
            <a:r>
              <a:rPr lang="en-US" b="1" dirty="0"/>
              <a:t>medical imaging</a:t>
            </a:r>
            <a:r>
              <a:rPr lang="en-US" dirty="0"/>
              <a:t>.</a:t>
            </a:r>
            <a:endParaRPr lang="en-IN" dirty="0"/>
          </a:p>
          <a:p>
            <a:r>
              <a:rPr lang="en-IN" dirty="0"/>
              <a:t>Objectives: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Acquire </a:t>
            </a:r>
            <a:r>
              <a:rPr lang="en-US" b="1" dirty="0"/>
              <a:t>diverse datasets </a:t>
            </a:r>
            <a:r>
              <a:rPr lang="en-US" dirty="0"/>
              <a:t>including different cancer types, imaging models, and patient demographics to train machine learning models.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Experimentation and optimization </a:t>
            </a:r>
            <a:r>
              <a:rPr lang="en-US" dirty="0"/>
              <a:t>of deep learning architectures, such as </a:t>
            </a:r>
            <a:r>
              <a:rPr lang="en-US" b="1" dirty="0"/>
              <a:t>Convolutional Neural Networks </a:t>
            </a:r>
            <a:r>
              <a:rPr lang="en-US" dirty="0"/>
              <a:t>(CNNs) and </a:t>
            </a:r>
            <a:r>
              <a:rPr lang="en-US" b="1" dirty="0"/>
              <a:t>Recurrent Neural Networks </a:t>
            </a:r>
            <a:r>
              <a:rPr lang="en-US" dirty="0"/>
              <a:t>(RNNs), to achieve high accuracy in cancer-related tasks.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Implement </a:t>
            </a:r>
            <a:r>
              <a:rPr lang="en-US" b="1" dirty="0"/>
              <a:t>ethical guidelines </a:t>
            </a:r>
            <a:r>
              <a:rPr lang="en-US" dirty="0"/>
              <a:t>to address concerns related to patient </a:t>
            </a:r>
            <a:r>
              <a:rPr lang="en-US" b="1" dirty="0"/>
              <a:t>privacy</a:t>
            </a:r>
            <a:r>
              <a:rPr lang="en-US" dirty="0"/>
              <a:t>, </a:t>
            </a:r>
            <a:r>
              <a:rPr lang="en-US" b="1" dirty="0"/>
              <a:t>consent</a:t>
            </a:r>
            <a:r>
              <a:rPr lang="en-US" dirty="0"/>
              <a:t>, and </a:t>
            </a:r>
            <a:r>
              <a:rPr lang="en-US" b="1" dirty="0"/>
              <a:t>biases</a:t>
            </a:r>
            <a:r>
              <a:rPr lang="en-US" dirty="0"/>
              <a:t> in machine learning models.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Develop educational resources </a:t>
            </a:r>
            <a:r>
              <a:rPr lang="en-US" dirty="0"/>
              <a:t>and training programs to enhance the understanding of machine learning among healthcare professionals and promote the responsible use of these technologies.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Conduct large-scale </a:t>
            </a:r>
            <a:r>
              <a:rPr lang="en-US" b="1" dirty="0"/>
              <a:t>validation studies in real-world clinical settings </a:t>
            </a:r>
            <a:r>
              <a:rPr lang="en-US" dirty="0"/>
              <a:t>to show the practical utility, accuracy, and positive impact of machine learning models on patient outcomes.</a:t>
            </a:r>
          </a:p>
        </p:txBody>
      </p:sp>
    </p:spTree>
    <p:extLst>
      <p:ext uri="{BB962C8B-B14F-4D97-AF65-F5344CB8AC3E}">
        <p14:creationId xmlns:p14="http://schemas.microsoft.com/office/powerpoint/2010/main" val="81517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0BEA-5E9C-DD0F-905C-0DBC0602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4EB7-7F06-2BE5-C8AB-E2DC745F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Market Needs: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Improved Accuracy</a:t>
            </a:r>
            <a:r>
              <a:rPr lang="en-US" dirty="0"/>
              <a:t>: Healthcare providers </a:t>
            </a:r>
            <a:r>
              <a:rPr lang="en-US" b="1" dirty="0"/>
              <a:t>require more accurate and reliable diagnostic tools</a:t>
            </a:r>
            <a:r>
              <a:rPr lang="en-US" dirty="0"/>
              <a:t> to improve cancer detection rates and patient outcomes.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Personalized Treatment</a:t>
            </a:r>
            <a:r>
              <a:rPr lang="en-US" dirty="0"/>
              <a:t>: There is a </a:t>
            </a:r>
            <a:r>
              <a:rPr lang="en-US" b="1" dirty="0"/>
              <a:t>growing demand for personalized treatment plans</a:t>
            </a:r>
            <a:r>
              <a:rPr lang="en-US" dirty="0"/>
              <a:t> based on individual patient profiles, needing precise diagnostic tools that can tailor therapies to specific cancer types.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Cost-Effective Solutions</a:t>
            </a:r>
            <a:r>
              <a:rPr lang="en-US" dirty="0"/>
              <a:t>: Healthcare systems are </a:t>
            </a:r>
            <a:r>
              <a:rPr lang="en-US" b="1" dirty="0"/>
              <a:t>under pressure to reduce costs </a:t>
            </a:r>
            <a:r>
              <a:rPr lang="en-US" dirty="0"/>
              <a:t>while improving quality of care, creating the </a:t>
            </a:r>
            <a:r>
              <a:rPr lang="en-US" b="1" dirty="0"/>
              <a:t>need for cost-effective diagnostic solutions </a:t>
            </a:r>
            <a:r>
              <a:rPr lang="en-US" dirty="0"/>
              <a:t>that offer significant value.</a:t>
            </a:r>
          </a:p>
          <a:p>
            <a:r>
              <a:rPr lang="en-US" dirty="0"/>
              <a:t>Benefits include </a:t>
            </a:r>
            <a:r>
              <a:rPr lang="en-US" b="1" dirty="0"/>
              <a:t>higher accuracy</a:t>
            </a:r>
            <a:r>
              <a:rPr lang="en-US" dirty="0"/>
              <a:t>, </a:t>
            </a:r>
            <a:r>
              <a:rPr lang="en-US" b="1" dirty="0"/>
              <a:t>personalized treatment plans</a:t>
            </a:r>
            <a:r>
              <a:rPr lang="en-US" dirty="0"/>
              <a:t>, </a:t>
            </a:r>
            <a:r>
              <a:rPr lang="en-US" b="1" dirty="0"/>
              <a:t>higher efficiency </a:t>
            </a:r>
            <a:r>
              <a:rPr lang="en-US" dirty="0"/>
              <a:t>and </a:t>
            </a:r>
            <a:r>
              <a:rPr lang="en-US" b="1" dirty="0"/>
              <a:t>cost savings</a:t>
            </a:r>
            <a:r>
              <a:rPr lang="en-US" dirty="0"/>
              <a:t>.</a:t>
            </a:r>
          </a:p>
          <a:p>
            <a:r>
              <a:rPr lang="en-US" dirty="0"/>
              <a:t>Cons of using this technology are - need for significantly large </a:t>
            </a:r>
            <a:r>
              <a:rPr lang="en-US" b="1" dirty="0"/>
              <a:t>initial investment</a:t>
            </a:r>
            <a:r>
              <a:rPr lang="en-US" dirty="0"/>
              <a:t>,</a:t>
            </a:r>
            <a:r>
              <a:rPr lang="en-US" b="1" dirty="0"/>
              <a:t> technical complexity</a:t>
            </a:r>
            <a:r>
              <a:rPr lang="en-US" dirty="0"/>
              <a:t>, </a:t>
            </a:r>
            <a:r>
              <a:rPr lang="en-US" b="1" dirty="0"/>
              <a:t>meeting regulations and guidelines </a:t>
            </a:r>
            <a:r>
              <a:rPr lang="en-US" dirty="0"/>
              <a:t>might involve lengthy processes and cost, etc.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70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Gantt Chart &amp; WBS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9F739-7621-D7E7-F188-9B31BDDB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Gantt Chart: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A7A9D-624F-BE40-5B99-BB79A962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2184181"/>
            <a:ext cx="8991600" cy="40048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2665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Gantt Chart &amp; WBS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9F739-7621-D7E7-F188-9B31BDDB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WBS: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01005-5C22-EEC4-4B17-7608D495B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78" y="2133600"/>
            <a:ext cx="8296444" cy="45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3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Gantt Chart &amp; WBS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9F739-7621-D7E7-F188-9B31BDDB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Deliverables: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01005-5C22-EEC4-4B17-7608D495B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5914" y="1654749"/>
            <a:ext cx="3152172" cy="45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Review: Intro to Deep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17C7CD-7A97-7246-D155-141A7196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562893"/>
            <a:ext cx="6119614" cy="4895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ABA2C-AA3A-08FC-B371-27FE8AF1EEA7}"/>
              </a:ext>
            </a:extLst>
          </p:cNvPr>
          <p:cNvSpPr txBox="1"/>
          <p:nvPr/>
        </p:nvSpPr>
        <p:spPr>
          <a:xfrm>
            <a:off x="6172200" y="137822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(Choi et al., 2020)</a:t>
            </a:r>
          </a:p>
        </p:txBody>
      </p:sp>
    </p:spTree>
    <p:extLst>
      <p:ext uri="{BB962C8B-B14F-4D97-AF65-F5344CB8AC3E}">
        <p14:creationId xmlns:p14="http://schemas.microsoft.com/office/powerpoint/2010/main" val="307458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2F3-0D9A-8867-2799-ED5CEE1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Review: Intro to Deep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B42BC8-509E-1A4F-41E6-C672B7543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947" y="1825625"/>
            <a:ext cx="722810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081C5-3B96-F06D-C3CC-D69CD4065F3A}"/>
              </a:ext>
            </a:extLst>
          </p:cNvPr>
          <p:cNvSpPr txBox="1"/>
          <p:nvPr/>
        </p:nvSpPr>
        <p:spPr>
          <a:xfrm>
            <a:off x="6172200" y="137822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(Choi et al., 2020)</a:t>
            </a:r>
          </a:p>
        </p:txBody>
      </p:sp>
    </p:spTree>
    <p:extLst>
      <p:ext uri="{BB962C8B-B14F-4D97-AF65-F5344CB8AC3E}">
        <p14:creationId xmlns:p14="http://schemas.microsoft.com/office/powerpoint/2010/main" val="4022806234"/>
      </p:ext>
    </p:extLst>
  </p:cSld>
  <p:clrMapOvr>
    <a:masterClrMapping/>
  </p:clrMapOvr>
</p:sld>
</file>

<file path=ppt/theme/theme1.xml><?xml version="1.0" encoding="utf-8"?>
<a:theme xmlns:a="http://schemas.openxmlformats.org/drawingml/2006/main" name="2_ARU Brand">
  <a:themeElements>
    <a:clrScheme name="ARU">
      <a:dk1>
        <a:srgbClr val="061D48"/>
      </a:dk1>
      <a:lt1>
        <a:srgbClr val="FFD000"/>
      </a:lt1>
      <a:dk2>
        <a:srgbClr val="061D48"/>
      </a:dk2>
      <a:lt2>
        <a:srgbClr val="FFD000"/>
      </a:lt2>
      <a:accent1>
        <a:srgbClr val="CF4520"/>
      </a:accent1>
      <a:accent2>
        <a:srgbClr val="A6093C"/>
      </a:accent2>
      <a:accent3>
        <a:srgbClr val="5C068C"/>
      </a:accent3>
      <a:accent4>
        <a:srgbClr val="0077C8"/>
      </a:accent4>
      <a:accent5>
        <a:srgbClr val="008578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U Brand" id="{50005E63-F00A-C84E-98A0-085BB74068A2}" vid="{F9EAC4CD-7EB4-3E44-B4D4-3B5A20E17EA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1381</Words>
  <Application>Microsoft Office PowerPoint</Application>
  <PresentationFormat>On-screen Show (4:3)</PresentationFormat>
  <Paragraphs>70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ARU Raisonne DemiBold</vt:lpstr>
      <vt:lpstr>Calibri</vt:lpstr>
      <vt:lpstr>Calibri Light</vt:lpstr>
      <vt:lpstr>Courier New</vt:lpstr>
      <vt:lpstr>Raleway</vt:lpstr>
      <vt:lpstr>2_ARU Brand</vt:lpstr>
      <vt:lpstr>Custom Design</vt:lpstr>
      <vt:lpstr>Deep Learning in Cancer: Advancing Precision Medicine</vt:lpstr>
      <vt:lpstr>Background</vt:lpstr>
      <vt:lpstr>Aim &amp; Objectives</vt:lpstr>
      <vt:lpstr>Business Case</vt:lpstr>
      <vt:lpstr>Gantt Chart &amp; WBS</vt:lpstr>
      <vt:lpstr>Gantt Chart &amp; WBS</vt:lpstr>
      <vt:lpstr>Gantt Chart &amp; WBS</vt:lpstr>
      <vt:lpstr>Literature Review: Intro to Deep Learning</vt:lpstr>
      <vt:lpstr>Literature Review: Intro to Deep Learning</vt:lpstr>
      <vt:lpstr>Literature Review: Intro to Deep Learning</vt:lpstr>
      <vt:lpstr>Literature Review: ML-DL in Cancer Prognosis Prediction</vt:lpstr>
      <vt:lpstr>Literature Review: ML-DL in Cancer Prognosis Prediction</vt:lpstr>
      <vt:lpstr>Research Methodologies</vt:lpstr>
      <vt:lpstr>Discussion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and Upgrading a PC</dc:title>
  <dc:creator>Chowdhury, Stiphen</dc:creator>
  <cp:lastModifiedBy>Shah, Dhrumil (Student)</cp:lastModifiedBy>
  <cp:revision>196</cp:revision>
  <cp:lastPrinted>2020-11-01T03:30:30Z</cp:lastPrinted>
  <dcterms:created xsi:type="dcterms:W3CDTF">2020-10-13T13:19:38Z</dcterms:created>
  <dcterms:modified xsi:type="dcterms:W3CDTF">2026-02-17T18:23:38Z</dcterms:modified>
</cp:coreProperties>
</file>